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17"/>
  </p:notesMasterIdLst>
  <p:handoutMasterIdLst>
    <p:handoutMasterId r:id="rId18"/>
  </p:handoutMasterIdLst>
  <p:sldIdLst>
    <p:sldId id="389" r:id="rId2"/>
    <p:sldId id="478" r:id="rId3"/>
    <p:sldId id="398" r:id="rId4"/>
    <p:sldId id="536" r:id="rId5"/>
    <p:sldId id="626" r:id="rId6"/>
    <p:sldId id="602" r:id="rId7"/>
    <p:sldId id="628" r:id="rId8"/>
    <p:sldId id="629" r:id="rId9"/>
    <p:sldId id="603" r:id="rId10"/>
    <p:sldId id="601" r:id="rId11"/>
    <p:sldId id="604" r:id="rId12"/>
    <p:sldId id="630" r:id="rId13"/>
    <p:sldId id="621" r:id="rId14"/>
    <p:sldId id="631" r:id="rId15"/>
    <p:sldId id="394" r:id="rId16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36F35"/>
    <a:srgbClr val="D4ECE8"/>
    <a:srgbClr val="F15922"/>
    <a:srgbClr val="DEE1F1"/>
    <a:srgbClr val="DFEEC6"/>
    <a:srgbClr val="959CCF"/>
    <a:srgbClr val="F0FBDD"/>
    <a:srgbClr val="FFD9D9"/>
    <a:srgbClr val="F8E4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6124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2-5-2(&#50577;&#49885;%20&#52968;&#53944;&#47204;).pptx#-1,4,PowerPoint &#54532;&#47112;&#51232;&#53580;&#51060;&#49496;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5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2326521"/>
            <a:ext cx="421481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기초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Ⅱ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4663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매크로와 양식 컨트롤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106~111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2020105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매크로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3" y="5638738"/>
            <a:ext cx="2924198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양식 컨트로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00808"/>
            <a:ext cx="7848872" cy="419602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매크로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대화 상자를 이용한 실행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: 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코드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매크로 보기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를 누른 후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매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크로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대화 상자에서 실행할 매크로를 선택하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고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실행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바로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가기 키를 이용한 실행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매크로를 기록할 때 지정한 바로가기 키를 눌러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실행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개체를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이용한 실행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도형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그림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양식 컨트롤 등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의 개체에 매크로를 연결하여 개체를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눌러 실행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매크로 실행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236737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매크로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60" y="2204864"/>
            <a:ext cx="324000" cy="52744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1675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매크로 실행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236737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매크로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891739"/>
            <a:ext cx="4552545" cy="4036979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3698760" y="2277641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endParaRPr lang="ko-KR" altLang="en-US" sz="2800"/>
          </a:p>
        </p:txBody>
      </p:sp>
      <p:sp>
        <p:nvSpPr>
          <p:cNvPr id="15" name="직사각형 14"/>
          <p:cNvSpPr/>
          <p:nvPr/>
        </p:nvSpPr>
        <p:spPr>
          <a:xfrm>
            <a:off x="3698760" y="2636912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endParaRPr lang="ko-KR" altLang="en-US" sz="2800"/>
          </a:p>
        </p:txBody>
      </p:sp>
      <p:sp>
        <p:nvSpPr>
          <p:cNvPr id="16" name="직사각형 15"/>
          <p:cNvSpPr/>
          <p:nvPr/>
        </p:nvSpPr>
        <p:spPr>
          <a:xfrm>
            <a:off x="3698760" y="2995808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endParaRPr lang="ko-KR" altLang="en-US" sz="2800"/>
          </a:p>
        </p:txBody>
      </p:sp>
      <p:sp>
        <p:nvSpPr>
          <p:cNvPr id="18" name="직사각형 17"/>
          <p:cNvSpPr/>
          <p:nvPr/>
        </p:nvSpPr>
        <p:spPr>
          <a:xfrm>
            <a:off x="3698760" y="3933056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endParaRPr lang="ko-KR" altLang="en-US" sz="2800"/>
          </a:p>
        </p:txBody>
      </p:sp>
    </p:spTree>
    <p:extLst>
      <p:ext uri="{BB962C8B-B14F-4D97-AF65-F5344CB8AC3E}">
        <p14:creationId xmlns:p14="http://schemas.microsoft.com/office/powerpoint/2010/main" val="154938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매크로 실행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236737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매크로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1700808"/>
            <a:ext cx="7848872" cy="391389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1163" indent="-411163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 매크로 이름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선택한 매크로를 실행한다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marL="430213" indent="-430213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 spc="-15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 </a:t>
            </a:r>
            <a:r>
              <a:rPr kumimoji="0" lang="ko-KR" altLang="en-US" sz="2800" spc="-15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한 단계씩 코드 실행</a:t>
            </a:r>
            <a:r>
              <a:rPr kumimoji="0" lang="en-US" altLang="ko-KR" sz="2800" spc="-15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50" smtClean="0">
                <a:effectLst/>
                <a:latin typeface="맑은 고딕" pitchFamily="50" charset="-127"/>
                <a:ea typeface="맑은 고딕" pitchFamily="50" charset="-127"/>
              </a:rPr>
              <a:t>선택한 매크로를 한 단계씩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 실행한다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28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01638" indent="-4016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 spc="-8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 </a:t>
            </a:r>
            <a:r>
              <a:rPr kumimoji="0" lang="ko-KR" altLang="en-US" sz="2800" spc="-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편집</a:t>
            </a:r>
            <a:r>
              <a:rPr kumimoji="0" lang="en-US" altLang="ko-KR" sz="2800" spc="-80" smtClean="0">
                <a:effectLst/>
                <a:latin typeface="맑은 고딕" pitchFamily="50" charset="-127"/>
                <a:ea typeface="맑은 고딕" pitchFamily="50" charset="-127"/>
              </a:rPr>
              <a:t>: [Visual </a:t>
            </a:r>
            <a:r>
              <a:rPr kumimoji="0" lang="en-US" altLang="ko-KR" sz="2800" spc="-80">
                <a:effectLst/>
                <a:latin typeface="맑은 고딕" pitchFamily="50" charset="-127"/>
                <a:ea typeface="맑은 고딕" pitchFamily="50" charset="-127"/>
              </a:rPr>
              <a:t>Basic Editor]</a:t>
            </a:r>
            <a:r>
              <a:rPr kumimoji="0" lang="ko-KR" altLang="en-US" sz="2800" spc="-80">
                <a:effectLst/>
                <a:latin typeface="맑은 고딕" pitchFamily="50" charset="-127"/>
                <a:ea typeface="맑은 고딕" pitchFamily="50" charset="-127"/>
              </a:rPr>
              <a:t>를 이용하여 매크로를 </a:t>
            </a:r>
            <a:r>
              <a:rPr kumimoji="0" lang="ko-KR" altLang="en-US" sz="2800" spc="-80" smtClean="0">
                <a:effectLst/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정한다</a:t>
            </a:r>
            <a:r>
              <a:rPr kumimoji="0" lang="en-US" altLang="ko-KR" sz="2800" spc="-21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01638" indent="-4016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 </a:t>
            </a:r>
            <a:r>
              <a:rPr kumimoji="0" lang="ko-KR" altLang="en-US" sz="2800" spc="-1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매크로 바로 가기 키를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다른 통합 문서의 시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나리오를 현재 시트의 시나리오에 추가한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다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0381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매크로 편집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00808"/>
            <a:ext cx="7848872" cy="332398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Visual Basic Editor]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를 사용하여 사용자가 직접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매크로를 편집할 수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코드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Visual Basic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을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누르거나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[Alt]+[F11]</a:t>
            </a: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코드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매크로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](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   )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를 실행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한 후 편집할 매크로를 선택하고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편집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236737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매크로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3504" y="2806377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2232" y="3855337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4230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매크로 편집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236737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매크로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784" y="1737384"/>
            <a:ext cx="6480000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11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매크로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>
                <a:effectLst/>
                <a:latin typeface="+mn-ea"/>
              </a:rPr>
              <a:t>양식 컨트롤</a:t>
            </a:r>
            <a:endParaRPr lang="ko-KR" altLang="en-US" b="1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매크로를 기록하고 실행하는 방법</a:t>
            </a:r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을 설명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자동으로 매크로를 실행하는 양식 컨트롤을 설명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419602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자주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사용하는 명령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반복적인 작업 등을 한 번에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쉽고 빠르게 실행하기 위해 작업 과정을 기록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보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관한 후 바로 가기 키나 실행 단추를 통해 수행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할 수 있도록 자동화 하는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것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파일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메뉴를 선택한 후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[Excel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대화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상자의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리본 사용자 지정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리본 메뉴 사용자 지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정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에서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에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체크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표시를 하고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버튼     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탭 추가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236737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매크로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1591024" cy="553998"/>
            <a:chOff x="755388" y="1700808"/>
            <a:chExt cx="1591024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133882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매크로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5" name="줄무늬가 있는 오른쪽 화살표 14"/>
          <p:cNvSpPr/>
          <p:nvPr/>
        </p:nvSpPr>
        <p:spPr>
          <a:xfrm>
            <a:off x="1682024" y="552752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236737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매크로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872" y="1025304"/>
            <a:ext cx="5400000" cy="391154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795" y="5085184"/>
            <a:ext cx="7986409" cy="1167319"/>
          </a:xfrm>
          <a:prstGeom prst="rect">
            <a:avLst/>
          </a:prstGeom>
        </p:spPr>
      </p:pic>
      <p:sp>
        <p:nvSpPr>
          <p:cNvPr id="12" name="직사각형 20"/>
          <p:cNvSpPr>
            <a:spLocks noChangeArrowheads="1"/>
          </p:cNvSpPr>
          <p:nvPr/>
        </p:nvSpPr>
        <p:spPr bwMode="auto">
          <a:xfrm>
            <a:off x="3498434" y="6307712"/>
            <a:ext cx="2149948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</a:t>
            </a:r>
            <a:r>
              <a:rPr lang="en-US" altLang="ko-KR" sz="2000" smtClean="0">
                <a:effectLst/>
                <a:latin typeface="+mn-ea"/>
                <a:ea typeface="+mn-ea"/>
              </a:rPr>
              <a:t>[</a:t>
            </a:r>
            <a:r>
              <a:rPr lang="ko-KR" altLang="en-US" sz="2000" smtClean="0">
                <a:effectLst/>
                <a:latin typeface="+mn-ea"/>
                <a:ea typeface="+mn-ea"/>
              </a:rPr>
              <a:t>개발 도구</a:t>
            </a:r>
            <a:r>
              <a:rPr lang="en-US" altLang="ko-KR" sz="2000" smtClean="0">
                <a:effectLst/>
                <a:latin typeface="+mn-ea"/>
                <a:ea typeface="+mn-ea"/>
              </a:rPr>
              <a:t>] </a:t>
            </a:r>
            <a:r>
              <a:rPr lang="ko-KR" altLang="en-US" sz="2000" smtClean="0">
                <a:effectLst/>
                <a:latin typeface="+mn-ea"/>
                <a:ea typeface="+mn-ea"/>
              </a:rPr>
              <a:t>탭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1502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매크로 기록과 중지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9512" y="142852"/>
            <a:ext cx="236737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매크로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텍스트 개체 틀 7"/>
          <p:cNvSpPr txBox="1">
            <a:spLocks/>
          </p:cNvSpPr>
          <p:nvPr/>
        </p:nvSpPr>
        <p:spPr>
          <a:xfrm>
            <a:off x="611560" y="2204864"/>
            <a:ext cx="7848872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코드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매크로 기록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9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매크로 기록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대화 상자에서 매크로 이름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바로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가기 키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매크로 저장 위치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설명 등을 설정한 후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90" smtClean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5" name="그룹 23"/>
          <p:cNvGrpSpPr/>
          <p:nvPr/>
        </p:nvGrpSpPr>
        <p:grpSpPr>
          <a:xfrm>
            <a:off x="683568" y="1628800"/>
            <a:ext cx="2495118" cy="553998"/>
            <a:chOff x="755388" y="1700808"/>
            <a:chExt cx="2495118" cy="553998"/>
          </a:xfrm>
        </p:grpSpPr>
        <p:sp>
          <p:nvSpPr>
            <p:cNvPr id="26" name="TextBox 25"/>
            <p:cNvSpPr txBox="1"/>
            <p:nvPr/>
          </p:nvSpPr>
          <p:spPr>
            <a:xfrm>
              <a:off x="1007584" y="1700808"/>
              <a:ext cx="224292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매크로 기록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7" name="모서리가 둥근 직사각형 26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매크로 기록과 중지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9512" y="142852"/>
            <a:ext cx="236737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매크로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텍스트 개체 틀 7"/>
          <p:cNvSpPr txBox="1">
            <a:spLocks/>
          </p:cNvSpPr>
          <p:nvPr/>
        </p:nvSpPr>
        <p:spPr>
          <a:xfrm>
            <a:off x="611560" y="2204864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개발 도구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코드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기록 중지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를 선택하거나 상태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표시줄의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기록 중지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5" name="그룹 23"/>
          <p:cNvGrpSpPr/>
          <p:nvPr/>
        </p:nvGrpSpPr>
        <p:grpSpPr>
          <a:xfrm>
            <a:off x="683568" y="1628800"/>
            <a:ext cx="2495118" cy="553998"/>
            <a:chOff x="755388" y="1700808"/>
            <a:chExt cx="2495118" cy="553998"/>
          </a:xfrm>
        </p:grpSpPr>
        <p:sp>
          <p:nvSpPr>
            <p:cNvPr id="26" name="TextBox 25"/>
            <p:cNvSpPr txBox="1"/>
            <p:nvPr/>
          </p:nvSpPr>
          <p:spPr>
            <a:xfrm>
              <a:off x="1007584" y="1700808"/>
              <a:ext cx="224292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매크로 중지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7" name="모서리가 둥근 직사각형 26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0567" y="2906298"/>
            <a:ext cx="360000" cy="250909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4020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240" y="2132856"/>
            <a:ext cx="3414409" cy="3190672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매크로 기록과 중지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9512" y="142852"/>
            <a:ext cx="236737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매크로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698760" y="2277641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endParaRPr lang="ko-KR" altLang="en-US" sz="2800"/>
          </a:p>
        </p:txBody>
      </p:sp>
      <p:sp>
        <p:nvSpPr>
          <p:cNvPr id="12" name="직사각형 11"/>
          <p:cNvSpPr/>
          <p:nvPr/>
        </p:nvSpPr>
        <p:spPr>
          <a:xfrm>
            <a:off x="3698760" y="275749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endParaRPr lang="ko-KR" altLang="en-US" sz="2800"/>
          </a:p>
        </p:txBody>
      </p:sp>
      <p:sp>
        <p:nvSpPr>
          <p:cNvPr id="13" name="직사각형 12"/>
          <p:cNvSpPr/>
          <p:nvPr/>
        </p:nvSpPr>
        <p:spPr>
          <a:xfrm>
            <a:off x="3914784" y="329905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endParaRPr lang="ko-KR" altLang="en-US" sz="2800"/>
          </a:p>
        </p:txBody>
      </p:sp>
    </p:spTree>
    <p:extLst>
      <p:ext uri="{BB962C8B-B14F-4D97-AF65-F5344CB8AC3E}">
        <p14:creationId xmlns:p14="http://schemas.microsoft.com/office/powerpoint/2010/main" val="302060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00808"/>
            <a:ext cx="7848872" cy="434990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1163" indent="-411163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1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 매크로 이름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기록할 매크로 이름을 지정한다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marL="430213" indent="-430213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 </a:t>
            </a:r>
            <a:r>
              <a:rPr kumimoji="0" lang="ko-KR" altLang="en-US" sz="2800" spc="-1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바로 가기 키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매크로를 실행할 바로 가기 키를 </a:t>
            </a:r>
            <a:r>
              <a:rPr kumimoji="0" lang="ko-KR" altLang="en-US" sz="2800" spc="-160" smtClean="0">
                <a:effectLst/>
                <a:latin typeface="맑은 고딕" pitchFamily="50" charset="-127"/>
                <a:ea typeface="맑은 고딕" pitchFamily="50" charset="-127"/>
              </a:rPr>
              <a:t>지정한다</a:t>
            </a:r>
            <a:r>
              <a:rPr kumimoji="0" lang="en-US" altLang="ko-KR" sz="2800" spc="-16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28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01638" indent="-4016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 spc="-26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 </a:t>
            </a:r>
            <a:r>
              <a:rPr kumimoji="0" lang="ko-KR" altLang="en-US" sz="2800" spc="-26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매크로 저장 위치</a:t>
            </a:r>
            <a:r>
              <a:rPr kumimoji="0" lang="en-US" altLang="ko-KR" sz="2800" spc="-26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현재 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통합 문서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새 통합 문서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개</a:t>
            </a:r>
            <a:r>
              <a:rPr kumimoji="0" lang="ko-KR" altLang="en-US" sz="2800" spc="-240">
                <a:effectLst/>
                <a:latin typeface="맑은 고딕" pitchFamily="50" charset="-127"/>
                <a:ea typeface="맑은 고딕" pitchFamily="50" charset="-127"/>
              </a:rPr>
              <a:t>인용 매크로 </a:t>
            </a:r>
            <a:r>
              <a:rPr kumimoji="0" lang="ko-KR" altLang="en-US" sz="2800" spc="-240" smtClean="0">
                <a:effectLst/>
                <a:latin typeface="맑은 고딕" pitchFamily="50" charset="-127"/>
                <a:ea typeface="맑은 고딕" pitchFamily="50" charset="-127"/>
              </a:rPr>
              <a:t>통합 </a:t>
            </a:r>
            <a:r>
              <a:rPr kumimoji="0" lang="ko-KR" altLang="en-US" sz="2800" spc="-240">
                <a:effectLst/>
                <a:latin typeface="맑은 고딕" pitchFamily="50" charset="-127"/>
                <a:ea typeface="맑은 고딕" pitchFamily="50" charset="-127"/>
              </a:rPr>
              <a:t>문서 중에서 선택한다</a:t>
            </a:r>
            <a:r>
              <a:rPr kumimoji="0" lang="en-US" altLang="ko-KR" sz="2800" spc="-24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0" lang="ko-KR" altLang="en-US" sz="2800" spc="-240">
                <a:effectLst/>
                <a:latin typeface="맑은 고딕" pitchFamily="50" charset="-127"/>
                <a:ea typeface="맑은 고딕" pitchFamily="50" charset="-127"/>
              </a:rPr>
              <a:t>개인용 매</a:t>
            </a:r>
            <a:r>
              <a:rPr kumimoji="0" lang="ko-KR" altLang="en-US" sz="2800" spc="-220">
                <a:effectLst/>
                <a:latin typeface="맑은 고딕" pitchFamily="50" charset="-127"/>
                <a:ea typeface="맑은 고딕" pitchFamily="50" charset="-127"/>
              </a:rPr>
              <a:t>크로 통합 문서는 엑셀이 시작될 때 매크로가 자동으로 열리도록 하기 위해 저장하는 매크로 저장 </a:t>
            </a:r>
            <a:r>
              <a:rPr kumimoji="0" lang="ko-KR" altLang="en-US" sz="2800" spc="-220" smtClean="0">
                <a:effectLst/>
                <a:latin typeface="맑은 고딕" pitchFamily="50" charset="-127"/>
                <a:ea typeface="맑은 고딕" pitchFamily="50" charset="-127"/>
              </a:rPr>
              <a:t>위</a:t>
            </a:r>
            <a:r>
              <a:rPr kumimoji="0" lang="ko-KR" altLang="en-US" sz="2800" spc="-260" smtClean="0">
                <a:effectLst/>
                <a:latin typeface="맑은 고딕" pitchFamily="50" charset="-127"/>
                <a:ea typeface="맑은 고딕" pitchFamily="50" charset="-127"/>
              </a:rPr>
              <a:t>치이다</a:t>
            </a:r>
            <a:r>
              <a:rPr kumimoji="0" lang="en-US" altLang="ko-KR" sz="2800" spc="-26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2367379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매크로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매크로 기록과 중지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267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9941</TotalTime>
  <Words>522</Words>
  <Application>Microsoft Office PowerPoint</Application>
  <PresentationFormat>화면 슬라이드 쇼(4:3)</PresentationFormat>
  <Paragraphs>89</Paragraphs>
  <Slides>15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16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915</cp:revision>
  <dcterms:created xsi:type="dcterms:W3CDTF">2010-03-30T01:48:18Z</dcterms:created>
  <dcterms:modified xsi:type="dcterms:W3CDTF">2022-03-03T08:49:22Z</dcterms:modified>
</cp:coreProperties>
</file>